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38" r:id="rId2"/>
    <p:sldId id="5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rney" initials="d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C4"/>
    <a:srgbClr val="029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6010" autoAdjust="0"/>
  </p:normalViewPr>
  <p:slideViewPr>
    <p:cSldViewPr>
      <p:cViewPr>
        <p:scale>
          <a:sx n="80" d="100"/>
          <a:sy n="80" d="100"/>
        </p:scale>
        <p:origin x="-7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665D8-E6A6-4DBB-B93C-B3843ACA3334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FAFC2-9CC2-4837-B96C-711D773D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232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02E15-2AC4-467D-97C9-6B144E1765EB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0DC58-CB35-4862-A4D3-139DB65706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5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8E01D-1DD1-4E9A-8F1D-11918588C53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804863"/>
            <a:ext cx="4251325" cy="3187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4344988"/>
            <a:ext cx="6053138" cy="43592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048E-CCB4-4185-B69E-B7D16B8BB519}" type="datetimeFigureOut">
              <a:rPr lang="en-GB" smtClean="0"/>
              <a:pPr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4C4E-A3AE-42A4-8CED-A0A328448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CLRCaeriel"/>
          <p:cNvPicPr>
            <a:picLocks noChangeAspect="1" noChangeArrowheads="1"/>
          </p:cNvPicPr>
          <p:nvPr/>
        </p:nvPicPr>
        <p:blipFill>
          <a:blip r:embed="rId3" cstate="print">
            <a:lum bright="38000" contras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36513" y="666750"/>
            <a:ext cx="4572001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lnSpc>
                <a:spcPct val="300000"/>
              </a:lnSpc>
              <a:spcBef>
                <a:spcPct val="20000"/>
              </a:spcBef>
            </a:pPr>
            <a:r>
              <a:rPr lang="en-GB" sz="3600" dirty="0" smtClean="0">
                <a:solidFill>
                  <a:srgbClr val="0000CC"/>
                </a:solidFill>
                <a:latin typeface="Calibri" pitchFamily="34" charset="0"/>
              </a:rPr>
              <a:t>Programme includes: </a:t>
            </a:r>
            <a:endParaRPr lang="en-GB" sz="3600" dirty="0">
              <a:solidFill>
                <a:srgbClr val="0000CC"/>
              </a:solidFill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Neutron and </a:t>
            </a:r>
            <a:r>
              <a:rPr lang="en-GB" dirty="0" err="1">
                <a:solidFill>
                  <a:srgbClr val="0000FF"/>
                </a:solidFill>
                <a:latin typeface="Calibri" pitchFamily="34" charset="0"/>
              </a:rPr>
              <a:t>Muon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 Source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Synchrotron Radiation Source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Lasers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Space Science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Particle Physics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 err="1" smtClean="0">
                <a:solidFill>
                  <a:srgbClr val="0000FF"/>
                </a:solidFill>
                <a:latin typeface="Calibri" pitchFamily="34" charset="0"/>
              </a:rPr>
              <a:t>Compuing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 and 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Data 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Management</a:t>
            </a:r>
            <a:endParaRPr lang="en-GB" dirty="0">
              <a:solidFill>
                <a:srgbClr val="0000FF"/>
              </a:solidFill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Microstructures</a:t>
            </a:r>
            <a:endParaRPr lang="en-GB" dirty="0">
              <a:solidFill>
                <a:srgbClr val="0000FF"/>
              </a:solidFill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Nuclear Physics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0000FF"/>
                </a:solidFill>
                <a:latin typeface="Calibri" pitchFamily="34" charset="0"/>
              </a:rPr>
              <a:t>Radio Communications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-26988"/>
            <a:ext cx="8569325" cy="93570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Science and Technology Facilities Council</a:t>
            </a:r>
            <a:br>
              <a:rPr lang="en-GB" sz="3600" dirty="0" smtClean="0"/>
            </a:br>
            <a:r>
              <a:rPr lang="en-GB" sz="3600" b="1" dirty="0" smtClean="0"/>
              <a:t>STFC</a:t>
            </a:r>
            <a:endParaRPr lang="en-GB" sz="3600" b="1" dirty="0" smtClean="0"/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1476375" y="2819400"/>
            <a:ext cx="4643438" cy="2209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8822" name="Oval 6"/>
          <p:cNvSpPr>
            <a:spLocks noChangeArrowheads="1"/>
          </p:cNvSpPr>
          <p:nvPr/>
        </p:nvSpPr>
        <p:spPr bwMode="auto">
          <a:xfrm>
            <a:off x="4430713" y="2362200"/>
            <a:ext cx="1266825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8825" name="Oval 9"/>
          <p:cNvSpPr>
            <a:spLocks noChangeArrowheads="1"/>
          </p:cNvSpPr>
          <p:nvPr/>
        </p:nvSpPr>
        <p:spPr bwMode="auto">
          <a:xfrm>
            <a:off x="1714500" y="1143000"/>
            <a:ext cx="1030288" cy="5000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27450" y="533400"/>
            <a:ext cx="3798888" cy="1447800"/>
            <a:chOff x="2348" y="336"/>
            <a:chExt cx="2393" cy="912"/>
          </a:xfrm>
        </p:grpSpPr>
        <p:sp>
          <p:nvSpPr>
            <p:cNvPr id="11282" name="Oval 11"/>
            <p:cNvSpPr>
              <a:spLocks noChangeArrowheads="1"/>
            </p:cNvSpPr>
            <p:nvPr/>
          </p:nvSpPr>
          <p:spPr bwMode="auto">
            <a:xfrm>
              <a:off x="2348" y="336"/>
              <a:ext cx="2393" cy="9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80" y="676"/>
              <a:ext cx="1724" cy="231"/>
              <a:chOff x="2880" y="676"/>
              <a:chExt cx="1724" cy="231"/>
            </a:xfrm>
          </p:grpSpPr>
          <p:sp>
            <p:nvSpPr>
              <p:cNvPr id="11284" name="Line 13"/>
              <p:cNvSpPr>
                <a:spLocks noChangeShapeType="1"/>
              </p:cNvSpPr>
              <p:nvPr/>
            </p:nvSpPr>
            <p:spPr bwMode="auto">
              <a:xfrm>
                <a:off x="2880" y="709"/>
                <a:ext cx="172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ysDot"/>
                <a:round/>
                <a:headEnd type="triangle" w="med" len="lg"/>
                <a:tailEnd type="triangle" w="med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" name="Text Box 14"/>
              <p:cNvSpPr txBox="1">
                <a:spLocks noChangeArrowheads="1"/>
              </p:cNvSpPr>
              <p:nvPr/>
            </p:nvSpPr>
            <p:spPr bwMode="auto">
              <a:xfrm>
                <a:off x="3412" y="676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34" charset="0"/>
                  </a:rPr>
                  <a:t>250m</a:t>
                </a:r>
              </a:p>
            </p:txBody>
          </p:sp>
        </p:grp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215063" y="4429125"/>
            <a:ext cx="2732087" cy="2270125"/>
            <a:chOff x="3923" y="2568"/>
            <a:chExt cx="1721" cy="1430"/>
          </a:xfrm>
        </p:grpSpPr>
        <p:pic>
          <p:nvPicPr>
            <p:cNvPr id="11280" name="Picture 24" descr="ESRF-ILL-aerial-vie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2568"/>
              <a:ext cx="1669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3923" y="3748"/>
              <a:ext cx="1721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latin typeface="Calibri" pitchFamily="34" charset="0"/>
                </a:rPr>
                <a:t>ESRF &amp; ILL, Grenoble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0800" y="4429125"/>
            <a:ext cx="2663825" cy="2270125"/>
            <a:chOff x="68" y="164"/>
            <a:chExt cx="1678" cy="1430"/>
          </a:xfrm>
        </p:grpSpPr>
        <p:pic>
          <p:nvPicPr>
            <p:cNvPr id="11278" name="Picture 33" descr="Daresbur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164"/>
              <a:ext cx="1543" cy="12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 Box 34"/>
            <p:cNvSpPr txBox="1">
              <a:spLocks noChangeArrowheads="1"/>
            </p:cNvSpPr>
            <p:nvPr/>
          </p:nvSpPr>
          <p:spPr bwMode="auto">
            <a:xfrm>
              <a:off x="68" y="1344"/>
              <a:ext cx="1678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>
                  <a:latin typeface="Calibri" pitchFamily="34" charset="0"/>
                </a:rPr>
                <a:t>Daresbury Laboratory</a:t>
              </a:r>
            </a:p>
          </p:txBody>
        </p:sp>
      </p:grp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2662238" y="1500188"/>
            <a:ext cx="1266825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572250" y="5214938"/>
            <a:ext cx="1552575" cy="74771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7715250" y="4857750"/>
            <a:ext cx="785813" cy="390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6" name="Group 23"/>
          <p:cNvGrpSpPr/>
          <p:nvPr/>
        </p:nvGrpSpPr>
        <p:grpSpPr>
          <a:xfrm>
            <a:off x="373818" y="580619"/>
            <a:ext cx="2974344" cy="2632357"/>
            <a:chOff x="373818" y="260649"/>
            <a:chExt cx="2974344" cy="2632357"/>
          </a:xfrm>
        </p:grpSpPr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818" y="260649"/>
              <a:ext cx="2974344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95536" y="2492896"/>
              <a:ext cx="29523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Square Kilometre Array</a:t>
              </a:r>
              <a:endParaRPr lang="en-GB" sz="2000" dirty="0"/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6012160" y="539388"/>
            <a:ext cx="2953072" cy="2704366"/>
            <a:chOff x="6012160" y="260648"/>
            <a:chExt cx="2953072" cy="2704366"/>
          </a:xfrm>
        </p:grpSpPr>
        <p:pic>
          <p:nvPicPr>
            <p:cNvPr id="25" name="Picture 12" descr="0503018_03"/>
            <p:cNvPicPr>
              <a:picLocks noChangeAspect="1" noChangeArrowheads="1"/>
            </p:cNvPicPr>
            <p:nvPr/>
          </p:nvPicPr>
          <p:blipFill>
            <a:blip r:embed="rId7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6012160" y="260648"/>
              <a:ext cx="295307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012160" y="2564904"/>
              <a:ext cx="29523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Large </a:t>
              </a:r>
              <a:r>
                <a:rPr lang="en-GB" sz="2000" dirty="0" err="1" smtClean="0"/>
                <a:t>Hadron</a:t>
              </a:r>
              <a:r>
                <a:rPr lang="en-GB" sz="2000" dirty="0" smtClean="0"/>
                <a:t> Collider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3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nimBg="1"/>
      <p:bldP spid="418822" grpId="0" animBg="1"/>
      <p:bldP spid="418825" grpId="0" animBg="1"/>
      <p:bldP spid="30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496" y="116632"/>
            <a:ext cx="8733684" cy="3456384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RCUK Principles on D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ata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are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 a Public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Good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should be managed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Data should be discoverable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There may be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constraints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Originators may have first use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err="1">
                <a:latin typeface="Arial" pitchFamily="34" charset="0"/>
                <a:cs typeface="Arial" pitchFamily="34" charset="0"/>
              </a:rPr>
              <a:t>Reusers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have responsibilities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Data sharing is not free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en-GB" sz="29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587821"/>
            <a:ext cx="4104456" cy="3057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GB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4920542"/>
            <a:ext cx="8784976" cy="8127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Research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Alliance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04259"/>
            <a:ext cx="56197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6" y="3943650"/>
            <a:ext cx="8636476" cy="12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27984" y="3861048"/>
            <a:ext cx="4104456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en-GB" sz="29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2425" y="1724223"/>
            <a:ext cx="3758398" cy="0"/>
          </a:xfrm>
          <a:prstGeom prst="straightConnector1">
            <a:avLst/>
          </a:prstGeom>
          <a:ln w="50800" cap="sq">
            <a:solidFill>
              <a:srgbClr val="0070C0"/>
            </a:solidFill>
            <a:round/>
            <a:headEnd type="stealth" w="lg" len="lg"/>
            <a:tailEnd type="stealth" w="lg" len="lg"/>
          </a:ln>
          <a:effectLst>
            <a:outerShdw blurRad="88900" dist="50800" dir="2220000" sx="96000" sy="96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76139" y="751207"/>
            <a:ext cx="3310970" cy="1988336"/>
          </a:xfrm>
          <a:prstGeom prst="straightConnector1">
            <a:avLst/>
          </a:prstGeom>
          <a:ln w="50800" cap="sq">
            <a:solidFill>
              <a:srgbClr val="0070C0"/>
            </a:solidFill>
            <a:round/>
            <a:headEnd type="stealth" w="lg" len="lg"/>
            <a:tailEnd type="stealth" w="lg" len="lg"/>
          </a:ln>
          <a:effectLst>
            <a:outerShdw blurRad="88900" dist="50800" dir="2220000" sx="96000" sy="96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31624" y="116632"/>
            <a:ext cx="0" cy="3299792"/>
          </a:xfrm>
          <a:prstGeom prst="straightConnector1">
            <a:avLst/>
          </a:prstGeom>
          <a:ln w="50800" cap="sq">
            <a:solidFill>
              <a:srgbClr val="0070C0"/>
            </a:solidFill>
            <a:round/>
            <a:headEnd type="stealth" w="lg" len="lg"/>
            <a:tailEnd type="stealth" w="lg" len="lg"/>
          </a:ln>
          <a:effectLst>
            <a:outerShdw blurRad="88900" dist="50800" dir="2220000" sx="96000" sy="96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067944" y="835818"/>
            <a:ext cx="5256584" cy="1709662"/>
            <a:chOff x="551928" y="2276872"/>
            <a:chExt cx="8459815" cy="2910041"/>
          </a:xfrm>
        </p:grpSpPr>
        <p:sp>
          <p:nvSpPr>
            <p:cNvPr id="20" name="Rounded Rectangle 19"/>
            <p:cNvSpPr/>
            <p:nvPr/>
          </p:nvSpPr>
          <p:spPr>
            <a:xfrm>
              <a:off x="551928" y="4729713"/>
              <a:ext cx="1854206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First Use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660232" y="2276872"/>
              <a:ext cx="2351511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R</a:t>
              </a:r>
              <a:r>
                <a:rPr lang="en-GB" dirty="0" smtClean="0">
                  <a:solidFill>
                    <a:schemeClr val="tx1"/>
                  </a:solidFill>
                </a:rPr>
                <a:t>ecognition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87419" y="-171400"/>
            <a:ext cx="2223404" cy="3560296"/>
            <a:chOff x="6087419" y="-171400"/>
            <a:chExt cx="2223404" cy="3560296"/>
          </a:xfrm>
        </p:grpSpPr>
        <p:grpSp>
          <p:nvGrpSpPr>
            <p:cNvPr id="13" name="Group 12"/>
            <p:cNvGrpSpPr/>
            <p:nvPr/>
          </p:nvGrpSpPr>
          <p:grpSpPr>
            <a:xfrm>
              <a:off x="6386881" y="158937"/>
              <a:ext cx="1923942" cy="3229959"/>
              <a:chOff x="4283968" y="1124744"/>
              <a:chExt cx="3096344" cy="549776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283968" y="1124744"/>
                <a:ext cx="1656184" cy="457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Public Good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355976" y="6165304"/>
                <a:ext cx="3024336" cy="457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M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anagement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16200000">
              <a:off x="5525983" y="390036"/>
              <a:ext cx="1522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</a:rPr>
                <a:t>The</a:t>
              </a:r>
              <a:r>
                <a:rPr lang="en-GB" sz="2000" dirty="0" smtClean="0"/>
                <a:t> </a:t>
              </a:r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</a:rPr>
                <a:t>Data</a:t>
              </a:r>
              <a:endParaRPr lang="en-GB" sz="2000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19614202">
            <a:off x="6371351" y="623955"/>
            <a:ext cx="235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Intellectual Property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28711" y="1340768"/>
            <a:ext cx="4456107" cy="772663"/>
            <a:chOff x="4328711" y="1340768"/>
            <a:chExt cx="4456107" cy="772663"/>
          </a:xfrm>
        </p:grpSpPr>
        <p:grpSp>
          <p:nvGrpSpPr>
            <p:cNvPr id="16" name="Group 15"/>
            <p:cNvGrpSpPr/>
            <p:nvPr/>
          </p:nvGrpSpPr>
          <p:grpSpPr>
            <a:xfrm>
              <a:off x="4328711" y="1485171"/>
              <a:ext cx="4456107" cy="628260"/>
              <a:chOff x="971600" y="3382146"/>
              <a:chExt cx="7171547" cy="106937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112060" y="3994316"/>
                <a:ext cx="3031087" cy="457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Discoverability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971600" y="3382146"/>
                <a:ext cx="2825188" cy="30294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Constraints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524328" y="1340768"/>
              <a:ext cx="995271" cy="23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>
                      <a:lumMod val="75000"/>
                    </a:schemeClr>
                  </a:solidFill>
                </a:rPr>
                <a:t>Access</a:t>
              </a:r>
              <a:endParaRPr lang="en-GB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107504" y="3264358"/>
            <a:ext cx="8784976" cy="8127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PaNdata –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Photon and Neutron Open Data Infrastructure</a:t>
            </a:r>
            <a:endParaRPr kumimoji="0" lang="en-GB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41358</TotalTime>
  <Words>105</Words>
  <Application>Microsoft Office PowerPoint</Application>
  <PresentationFormat>On-screen Show (4:3)</PresentationFormat>
  <Paragraphs>36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Science and Technology Facilities Council STFC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Bicarregui</dc:creator>
  <cp:lastModifiedBy>Juan Bicarreugi</cp:lastModifiedBy>
  <cp:revision>354</cp:revision>
  <cp:lastPrinted>2013-06-26T16:30:28Z</cp:lastPrinted>
  <dcterms:created xsi:type="dcterms:W3CDTF">2011-03-23T12:26:38Z</dcterms:created>
  <dcterms:modified xsi:type="dcterms:W3CDTF">2013-06-28T10:33:38Z</dcterms:modified>
</cp:coreProperties>
</file>